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_rels/slide22.xml.rels" ContentType="application/vnd.openxmlformats-package.relationships+xml"/>
  <Override PartName="/ppt/slides/_rels/slide35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2920" y="556920"/>
            <a:ext cx="906264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2920" y="1327320"/>
            <a:ext cx="9062640" cy="327924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3447720" y="5165280"/>
            <a:ext cx="3187440" cy="38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  <a:def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7227720" y="5165280"/>
            <a:ext cx="2339640" cy="38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  <a:def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fld id="{51CCFA3A-9326-421E-AE3A-39EA9A957714}" type="slidenum">
              <a: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tr-T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503280" y="5165280"/>
            <a:ext cx="2339640" cy="38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arsayılan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ftr" idx="4"/>
          </p:nvPr>
        </p:nvSpPr>
        <p:spPr>
          <a:xfrm>
            <a:off x="3447720" y="5165280"/>
            <a:ext cx="3187440" cy="38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  <a:def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&lt;footer&gt;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ldNum" idx="5"/>
          </p:nvPr>
        </p:nvSpPr>
        <p:spPr>
          <a:xfrm>
            <a:off x="7227720" y="5165280"/>
            <a:ext cx="2339640" cy="38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  <a:def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fld id="{76540710-6550-4B98-B6AC-4FB89471D68A}" type="slidenum">
              <a: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Segoe UI"/>
              </a:rPr>
              <a:t>&lt;number&gt;</a:t>
            </a:fld>
            <a:endParaRPr b="0" lang="tr-T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6"/>
          </p:nvPr>
        </p:nvSpPr>
        <p:spPr>
          <a:xfrm>
            <a:off x="503280" y="5165280"/>
            <a:ext cx="2339640" cy="38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2920" y="225360"/>
            <a:ext cx="907056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br>
              <a:rPr sz="4400"/>
            </a:br>
            <a:br>
              <a:rPr sz="4400"/>
            </a:br>
            <a:br>
              <a:rPr sz="4400"/>
            </a:br>
            <a:br>
              <a:rPr sz="4400"/>
            </a:br>
            <a:br>
              <a:rPr sz="4400"/>
            </a:b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Çocuk Sağlığı ve Çocuk Yetiştirme</a:t>
            </a:r>
            <a:br>
              <a:rPr sz="4400"/>
            </a:br>
            <a:br>
              <a:rPr sz="4400"/>
            </a:br>
            <a:endParaRPr b="0" lang="tr-T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2520000" y="1571760"/>
            <a:ext cx="9070560" cy="3647880"/>
          </a:xfrm>
          <a:prstGeom prst="rect">
            <a:avLst/>
          </a:prstGeom>
          <a:noFill/>
          <a:ln w="0">
            <a:noFill/>
          </a:ln>
        </p:spPr>
        <p:txBody>
          <a:bodyPr lIns="0" rIns="0" tIns="900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"/>
          <p:cNvSpPr/>
          <p:nvPr/>
        </p:nvSpPr>
        <p:spPr>
          <a:xfrm>
            <a:off x="2525400" y="3209400"/>
            <a:ext cx="5034240" cy="13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1" i="1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Prof Dr Müjgan Alikaşifoğlu </a:t>
            </a:r>
            <a:br>
              <a:rPr sz="1800"/>
            </a:br>
            <a:r>
              <a:rPr b="1" i="1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br>
              <a:rPr sz="1800"/>
            </a:br>
            <a:r>
              <a:rPr b="1" i="1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Altunizade Acıbadem Hastanesi Çocuk Bölümü </a:t>
            </a:r>
            <a:br>
              <a:rPr sz="1800"/>
            </a:br>
            <a:r>
              <a:rPr b="1" i="1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İstanbul/Türkiye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ÇOCUK İZLEMİ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Hastalıkların önlenmesi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Büyüme-gelişmenin izlenmesi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Yaşa uygun beslenmenin sağlanması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Aşılama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Sağlık eğitimi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Hastalıkların erken tanı ve tedavisi • Öykü • Fizik muayene • Taramalar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Çocuğun sağlıklı yetişmesi konusunda aileye destek - danışmanlık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İlk 1 yaşta en az 9 kez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6 yaşa kadar toplam 16 kez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6-9 yaş: yılda 1 kez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10-21 yaş ergen/genç izlemi: yılda 1 kez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0"/>
              </a:spcBef>
              <a:spcAft>
                <a:spcPts val="104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Her izlemde tam bir fizik muayene, varsa yaşına uygun aşılar ve DSÖ’nün  önerdiği laboratuvar ya da görüntüleme taramaları yapılır.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2920" y="225000"/>
            <a:ext cx="907056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69440" y="1392840"/>
            <a:ext cx="90705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9000" bIns="0" anchor="t">
            <a:normAutofit/>
          </a:bodyPr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Bebek izlemi doğumda başlar.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Fizik muayene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Topuk kanı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İşitme taraması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14.gün 2. izlem,  Anne sütü ile beslenme, sorunlar, yeterli kilo alımı (bebek doğum kilosuna yeniden erişmiş olmalı)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1.ay 3. izlem (Doğuştan kalça çıkığı taraması)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540000" y="53964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2 ay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Ellerini genelde yumruk yaparak tutar.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Yüzükoyun başını yerden kaldırabilir.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Yüksek sesle irkilir.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Gözleri ve başı ile nesneleri 90 derece izleyebilir.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Tek heceli sesler çıkarır.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800" strike="noStrike" u="sng">
                <a:solidFill>
                  <a:srgbClr val="212529"/>
                </a:solidFill>
                <a:effectLst/>
                <a:uFillTx/>
                <a:latin typeface="Times New Roman"/>
                <a:ea typeface="Segoe UI"/>
              </a:rPr>
              <a:t>3 ay</a:t>
            </a: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Eller genellikle açıktır, nadiren ellerini yumruk yapar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Yüzükoyun yerden başını kaldırıp bir süre durabilir.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Eline verilen nesneyi kısa süre tutabilir.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Gözler ile nesneyi başını her yöne döndürerek izleyebilir.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Konuşmalara gülerek ve sesler çıkararak yanıt verir.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Ellerine bakar, yüze fikse olabilir.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Sesli güler.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Times New Roman"/>
                <a:ea typeface="Segoe UI"/>
              </a:rPr>
              <a:t>4 ay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Dik tutulduğunda da  başını devamlı dik tutabilir.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Nesneye uzanır, eline alıp ağzına götürür.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Başını sesin geldiği yöne çevirir.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77000" y="319680"/>
            <a:ext cx="9062640" cy="437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5-6 ay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Sırtüstü yatarken başını yerden kaldırabilir.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Yüzükoyun pozisyondan sırtüstü pozisyona dönebilir.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Yüzükoyun başını ve gövdesini yerden kaldırır, kollarının üzerinde yükselebilir.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Objeyi bir elinden diğerine geçirir.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Kendi kelimeleri ile konuşur.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Destekle oturur.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Sesin geldiği yönü belirler.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ubTitle"/>
          </p:nvPr>
        </p:nvSpPr>
        <p:spPr>
          <a:xfrm>
            <a:off x="540000" y="539640"/>
            <a:ext cx="9062640" cy="4731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7-8 ay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Ellerinden  destek alarak oturabilir.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Nesneleri masaya vurur. Bu nedenle ses çıkaran oyuncakları sever.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Kolları ile kişilere uzanır.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Bütün nesneleri ağzına götürür.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"da-da", "ba-ba" gibi  heceleri kullanır.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9-10 ay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Desteksiz oturur, yatar pozisyondan  oturma pozisyonuna geçer.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Tutunarak ayakta durabilir.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"bay-bay" diye el sallar, alkış yapabilir.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Yardımla bardaktan içebilir.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Baş ve işaret parmağı ile ufak cisimleri tutabilir.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11-12 ay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Yardım alarak yürüyebilir.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Bilerek 2-4 kelime kullanabilir.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Düzgün olarak emekleyebilir.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Giydirilirken yardım etmeye çalışır.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Basit emirlere uyar.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ubTitle"/>
          </p:nvPr>
        </p:nvSpPr>
        <p:spPr>
          <a:xfrm>
            <a:off x="502920" y="253800"/>
            <a:ext cx="9062640" cy="4608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0-6 ay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Bebeğinizin beslenme, uyku ve banyo zamanları, düzenli ve belirli  saatlerde   olmalıdır.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Özellikle ilk 3 ay bebeğin yeri annesinin kucağıdır. Beslenme her zaman kucakta yapılmalıdır.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Bebeğinizi uzun süre ağlatmayınız ve ihtiyaçlarını zamanında karşılayınız.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Kollarına, bacaklarına ve karnına yumuşak dokunuşlarla masaj yapabilirsiniz.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Üçüncü aydan sonra yerde yüzüstü yatırarak oyun oynamasını destekleyebilirsiniz.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Bebeğinizle her zaman konuşmalısınız.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Birlikte sakin, sessiz ortamda müzik dinleyebilirsiniz.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Bebeğinizin olduğu ortamlarda televizyon izlemeyiniz.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Doğumdan itibaren kendi yatağı ve mümkünse odası olmalıdır, renkli, hareketli oyuncaklarla süsleyebilirsiniz.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Kucağınızda dolaştırırken yüzünü dışarıya dönük tutarsanız çevreyi izlemesi kolaylaşacaktır.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Kendi bedenini tanımasına yardımcı olmak için, ellerini, ayaklarını kullanarak oyunlar oynatabilirsiniz.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ubTitle"/>
          </p:nvPr>
        </p:nvSpPr>
        <p:spPr>
          <a:xfrm>
            <a:off x="502920" y="255960"/>
            <a:ext cx="9062640" cy="4851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6-12 ay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Bebeğinize uzanıp alabileceği renkli ve ses çıkaran oyuncaklar vererek, uzanma, tutma, sallama  gibi işlevleri kazanmasını destekleyebilirsiniz.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Bebeğinizle birlikte ayna karşısında konuşup ve hareketler yaparak kendisini tanımasına olanak sağlayabilirsiniz.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Beş-altıncı  aydan itibaren yaşına uygun gıdaları eline verebilirsiniz, böylece farklı dokularla tanışmasına destek olursunuz.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Bebeğinizin göremeyeceği alanlardan sesler çıkararak sesin nerenden geldiğini bulmasına yardım edebilirsiniz.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Eliyle itebileceği, çekebileceği ve parmakla basabileceği oyuncaklarla müzik aletleri gibi oynamasını sağlayabilirsiniz.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Sert zeminde oturtarak dengesini sağlamasına yardımcı olabilir, desteksiz oturmasını sağlayabilirsiniz.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Times New Roman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ubTitle"/>
          </p:nvPr>
        </p:nvSpPr>
        <p:spPr>
          <a:xfrm>
            <a:off x="360000" y="539640"/>
            <a:ext cx="9062640" cy="5016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13-18 ay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Hayvan seslerini taklit edebilir.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En az bir kelimeyi bilinçli söyler (babasına baba demek gibi).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Sağ ve sol elini eşit derecede kullanır. Henüz sağ ve sol el arasında belirgin bir tercihi yoktur.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Bebekler çoğunlukla bu aylara kadar yürürler. Yürümeseler bile 10 saniye kadar yardımsız ayakta durabilirler.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Yaklaşık on kelime söyleyebilir.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Emekleyerek merdiven çıkabilir.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Bir nesneyi eğilip yerden alıp doğrulabilir.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İki küple kule yapabilir.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Bardağı tutup su içebilir.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Karşılıklı top atma, yuvarlama gibi oyunlar oynayabilir.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Vidalı kapakları  açabilir.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Sık kullanılan nesnelerin işlevlerini bilir. “Ayakkabını nereye giyersin?” gibi soruları göstererek yanıtlayabilir.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 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subTitle"/>
          </p:nvPr>
        </p:nvSpPr>
        <p:spPr>
          <a:xfrm>
            <a:off x="502920" y="387000"/>
            <a:ext cx="9062640" cy="530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18-24 ay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Evde yapılan toz alma, süpürme gibi etkinlikleri taklit eder.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Kalem-kağıt verilirse karalama yapar.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Koşabilir. 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Bu aylarda sizden ayrılmada zorlanabilir.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Sizin  isteklerinize ya da söylediklerinize “hayır” demeye başlayabilir.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Öfke nöbetlerine kapılabilir.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Belirli bir oyuncağına veya battaniyesine çok düşkün olabilir.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İki kelimeyi yan yana getirerek cümle kurabilir: “anne gel” gibi.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Getir-götür işlerine yardım edebilir.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Kaşık-çatalla yemek yiyebilir.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Merdiven çıkar.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Amacına ulaşmak için çok farklı yolları sınar. Kazançlı çıkktığı yolları ise sık sık dener.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Oyuncak gibi sık kullandığı nesneleri yerlerinde (odasında, çekmecesinde) arar, bulur.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Bu dönemde tuvaletini, bazen yaptıktan sonra, haber verebilir.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 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2920" y="225000"/>
            <a:ext cx="907056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69080" y="225360"/>
            <a:ext cx="9070560" cy="4501800"/>
          </a:xfrm>
          <a:prstGeom prst="rect">
            <a:avLst/>
          </a:prstGeom>
          <a:noFill/>
          <a:ln w="0">
            <a:noFill/>
          </a:ln>
        </p:spPr>
        <p:txBody>
          <a:bodyPr lIns="0" rIns="0" tIns="11520" bIns="0" anchor="t">
            <a:normAutofit fontScale="85000" lnSpcReduction="19999"/>
          </a:bodyPr>
          <a:p>
            <a:pPr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DİKKAT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Hareket yeteneğinin arttığı bu dönemden itibaren ev kazaları açısından dikkatli olun.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İlaçları, deterjanları, çamaşır suyu şişelerini onun ulaşamayacağı yerlere kaldırın. Bu maddelerin kutularını farklı amaçlarla özellikle yiyecek içecek saklamak için  kullanmayın.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Yemekleri en arka ocakta pişirin.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Sıcak su dolu çaydanlığı bebek sofrada iken orada bulundurmayın.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Banyoda su dolu kova ya da maşrapa bırakmayın. Unutmayınki 19-15 cm su çocuğunuzun boğulması için yeterli olabilir.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Burnuna, boğazına küçük nesnelerin veya fındık, leblebi gibi yiyeceklerin kaçması en çok bu yaşlarda görülür.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Küçük cisimleri veya yiyecekleri ulaşabileceği yerde bulundurmayın. Kuruyemişleri taneli olarak 5 yaşından önce vermeyin.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Merdiven başlarına parmaklık ya da oynatamayacağı, üzerine çıkamayacağı engeller koyun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Bu dönem benlik gelişim dönemi ve buna bağlı olarak sınırların sınanması dönemidir.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Bu nedenle çocuğunuzun sizin koyduğunuz sınırlar çerçevesinde yetilerine uygun seçimler    yapmasını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destekleyin.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       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       </a:t>
            </a:r>
            <a:r>
              <a:rPr b="1" i="1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Times New Roman"/>
              </a:rPr>
              <a:t> Örneğin, “Şu üç meyveden birini yedirebilirim. Sen seç” gibi.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2920" y="225000"/>
            <a:ext cx="907056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2920" y="225360"/>
            <a:ext cx="9070560" cy="4633560"/>
          </a:xfrm>
          <a:prstGeom prst="rect">
            <a:avLst/>
          </a:prstGeom>
          <a:noFill/>
          <a:ln w="0">
            <a:noFill/>
          </a:ln>
        </p:spPr>
        <p:txBody>
          <a:bodyPr lIns="0" rIns="0" tIns="11520" bIns="0" anchor="t">
            <a:normAutofit/>
          </a:bodyPr>
          <a:p>
            <a:pPr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buNone/>
              <a:tabLst>
                <a:tab algn="l" pos="0"/>
              </a:tabLst>
            </a:pPr>
            <a:r>
              <a:rPr b="1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Gelişim 3. Yaş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Üç-dört kelimeli cümle yapar.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X şeklini çizebilir.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Çok sayıda soru sorar.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Şarkı söyleyebilir.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Bildiği nesnelerin resimlerini tanır, adını söyler.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Bazı harfleri ve sözcükleri tam söyleyememesi normaldir.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Tuvalet eğitimi bu yaşta tamamlanmıştır. Ancak arada kaçırmalar normaldir.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Bazı giysilerini kendisi çıkarabilir.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Yerinde zıplayabilir.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Anne-babadan bu yaşlarda daha kolay ayrılır.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Diğer çocuklarla beraber oynar, BU oyunlar daha çok paralel oyun dediğimiz yan yana oynama şeklindedir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Hayali oyunlar kurar.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93000"/>
              </a:lnSpc>
              <a:spcBef>
                <a:spcPts val="62"/>
              </a:spcBef>
              <a:spcAft>
                <a:spcPts val="1125"/>
              </a:spcAft>
              <a:buNone/>
              <a:tabLst>
                <a:tab algn="l" pos="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Sıklıkla "hayır" der, öfke nöbetleri olabilir. 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2920" y="225000"/>
            <a:ext cx="907056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60000" y="360000"/>
            <a:ext cx="9070560" cy="4389120"/>
          </a:xfrm>
          <a:prstGeom prst="rect">
            <a:avLst/>
          </a:prstGeom>
          <a:noFill/>
          <a:ln w="0">
            <a:noFill/>
          </a:ln>
        </p:spPr>
        <p:txBody>
          <a:bodyPr lIns="0" rIns="0" tIns="28440" bIns="0" anchor="t">
            <a:normAutofit/>
          </a:bodyPr>
          <a:p>
            <a:pPr indent="0"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buNone/>
              <a:tabLst>
                <a:tab algn="l" pos="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buNone/>
              <a:tabLst>
                <a:tab algn="l" pos="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Poppins-Bold;sans-serif"/>
                <a:ea typeface="Segoe UI"/>
              </a:rPr>
              <a:t>3 yaş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Çocuğunuzu dikkatle dinleyin, onunla ilgilendiğinizi belli edin.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Onunla konuşurken oturun, onun göz hizasına gelerek konuşun.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Oyuncakların toplanmasını oyuna dönüştürerek bu alışkanlığı kazandırın.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Ev işleri: toz alma, çatal-kaşıkları ayırma, eşyaları çekmecelere yerleştirme, gibi. Işlerde yardımcı olmasını destekleyin.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Onunla resim yapın ve hikaye kitapları okuyun, şarkı söyleyin.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Aile fotoğraflarına bakarak kişilerle ilgili olaylar anlatın. Kendi bebeklik resimlerinin gösterilmesinden de hoşlanırlar.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0"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buNone/>
              <a:tabLst>
                <a:tab algn="l" pos="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subTitle"/>
          </p:nvPr>
        </p:nvSpPr>
        <p:spPr>
          <a:xfrm>
            <a:off x="502920" y="286920"/>
            <a:ext cx="9062640" cy="521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Poppins-Bold;sans-serif"/>
                <a:ea typeface="Segoe UI"/>
              </a:rPr>
              <a:t>3 yaş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Meyveleri, elbisesinin düğmelerini, ya da parmaklarını beraberce sayarak oynayın.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Büyük karton kutuları ev ya da araba yaparak oynaması için verin.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El yıkama-kurulamayı öğretin.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Üzerinde zıplayabileceği, üzerine oturabileceği yumuşak  esyalar sağlayarak hareket imkanı yaratın.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Oyun hamuru ile oynama,  kağıt-kalemle şekiller çizme, parmak boyası yapma gibi olanaklar sağlayın.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Ona seçme şansı verin: elma mı, portakal mı istersin? Gibi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Giysilerini kendisinin  çıkarmasına ve  giymesine fırsat verin.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Bu dönem çocukları ağızlarına, burunlarına küçük cisimleri ya da nohut, fıstık gibi yiyecekleri koyabilirler. Bunları ancak sizin yanınızda ve gözetiminizde iken verin.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subTitle"/>
          </p:nvPr>
        </p:nvSpPr>
        <p:spPr>
          <a:xfrm>
            <a:off x="360000" y="14976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Gelişim 4. Yaş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Herkesin anlayacağı kadar düzgün konuşur.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Çok soru sorar.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Elini yıkar-kurular.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Giysi ve oyuncaklarını kaldırabilir.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Kağıda düz çizgiler çizebilir.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Tek ayak üzerinde 1-2 saniye durabilir.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subTitle"/>
          </p:nvPr>
        </p:nvSpPr>
        <p:spPr>
          <a:xfrm>
            <a:off x="-1080000" y="14976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502920" y="225360"/>
            <a:ext cx="9094320" cy="492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Her adımda bir basamak olmak üzere merdiven inebilir.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Başka çocuklarla oynamayı, oyuncaklarını paylaşmayı ve sırasını beklemeyi öğrenir.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İnsan bedenini merak eder. Kız erkek ayrımı yapabilir.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Değişik yerlerden, karanlıktan, hayvanlardan korkabilir.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Duygularını kontrol edemeyebilir. Korkuları, kıskançlıkları veya öfke nöbetleri olabilir.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Büyük-küçük, ağır hafif gibi kavramları 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Büyük düğmeleri ilikleyebilir.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Tam olmasa da insan resmi çizebilir.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Hayali arkadaşlar yaratabilir.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"Bir" ve "birden çok" kavramlarını 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3000"/>
              </a:lnSpc>
              <a:spcBef>
                <a:spcPts val="62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subTitle"/>
          </p:nvPr>
        </p:nvSpPr>
        <p:spPr>
          <a:xfrm>
            <a:off x="657360" y="180000"/>
            <a:ext cx="9062640" cy="471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4 yaş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Çocuğunuzla öyküler okuyun, öyküdeki kişiler hakkında konuşun, sonradan da öykünün bazı kısımlarını anlatmasını isteyin.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Beraberce basit resimler çizin, Üzgün, şakın  vb yüzler çizin ve  resme uygun ifadeyi beraberce bulun.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Segoe UI"/>
              </a:rPr>
              <a:t>Size öyküler, olaylar anlatmaya teşvik edin, anlatırken dinleyin ve anlattıklarından hoşlandığınızı belli edin.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Mutfakta beraber yemek hazırlamaktan zevk alırlar, beraberce hamur açma, hamurdan kurabiye yapma  gibi oyunlar oynanabilir.,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Yaptığı resimleri, şekilleri herkesin görebilmesi için ortaya koyun ya da asın.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Birlikte top,  saklambaç, yap boz gibi oyunlar oynayın.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Evdeki uygun eşyalarla kendi kendine oyun kurmaya teşvik edin.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Başka çocuklarla oynaması için uygun ortamlar yaratın.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Giyinme, diş fırçalama, saç tarama gibi işlerini mümkün olduğu kadar kendisinin yapmasını sağlayın.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Eşyaları taşıma, yerleştirme gibi basit işlerde size yardım etmesini isteyin.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Ona ev içinde küçük sorumluluklar verin.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300" strike="noStrike" u="sng">
                <a:solidFill>
                  <a:srgbClr val="212529"/>
                </a:solidFill>
                <a:effectLst/>
                <a:uFillTx/>
                <a:latin typeface="Poppins-Bold;sans-serif"/>
              </a:rPr>
              <a:t>Otomobil ve Trafik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300" strike="noStrike" u="none">
                <a:solidFill>
                  <a:srgbClr val="212529"/>
                </a:solidFill>
                <a:effectLst/>
                <a:uFillTx/>
                <a:latin typeface="Poppins-Light;sans-serif"/>
                <a:ea typeface="Poppins-Light;sans-serif"/>
              </a:rPr>
              <a:t> </a:t>
            </a:r>
            <a:endParaRPr b="0" lang="tr-T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Poppins-Light;sans-serif"/>
                <a:ea typeface="Poppins-Light;sans-serif"/>
              </a:rPr>
              <a:t>Bu yaş, sokakta güvenli şekilde yürümeyi, güvenle oynayabileceği yerleri, kibrit, tüp gaz gibi tehlikeleri öğretmek için uygun bir zamandır.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Poppins-Light;sans-serif"/>
                <a:ea typeface="Poppins-Light;sans-serif"/>
              </a:rPr>
              <a:t>Trafik kurallarını öğretmeye başlayın.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Poppins-Light;sans-serif"/>
                <a:ea typeface="Poppins-Light;sans-serif"/>
              </a:rPr>
              <a:t>Siz de sokakta karşıdan karşıya geçerken kurallara uyarak ona örnek olun.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Poppins-Light;sans-serif"/>
                <a:ea typeface="Poppins-Light;sans-serif"/>
              </a:rPr>
              <a:t>Otomobilde emniyet kemeri takarak ona iyi örnek olun.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Poppins-Light;sans-serif"/>
                <a:ea typeface="Poppins-Light;sans-serif"/>
              </a:rPr>
              <a:t>Otomobilde onu öne, kucağınızda bile olsa, oturtmayın.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Poppins-Light;sans-serif"/>
                <a:ea typeface="Poppins-Light;sans-serif"/>
              </a:rPr>
              <a:t>Çocuğunuzu arabada birkaç saniye bile olsa yalnız bırakmayın.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2400" strike="noStrike" u="none">
                <a:solidFill>
                  <a:srgbClr val="212529"/>
                </a:solidFill>
                <a:effectLst/>
                <a:uFillTx/>
                <a:latin typeface="Times New Roman"/>
                <a:ea typeface="Segoe UI"/>
              </a:rPr>
              <a:t> </a:t>
            </a:r>
            <a:endParaRPr b="0" lang="tr-T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subTitle"/>
          </p:nvPr>
        </p:nvSpPr>
        <p:spPr>
          <a:xfrm>
            <a:off x="477000" y="-310680"/>
            <a:ext cx="9062640" cy="669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Gelişim 5. Yaş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 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Kısa bir öyküyü, ya da o gün olan bir olayı anlatabilir.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Birkaç şarkı söyleyebilir.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Üçgen ve kareyi kopya edebilir.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Ana renkleri bilebilir.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Anne-babanın koyduğu kurallara uyabilir. Ancak doğru ile yanlışı ayırd edemeyebilir.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Kendi kendine dışarı çıkmak isteyebilir. Birçok şeyi kendisi yapmak ister.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Paylaşmayı sevmez.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Sık sık huy değiştirebiir. Hatta bazen saldırgan olabilir.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Vücut kısımlarını merak ettiği için doktorculuk oynamayı sever.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Genellikle arkadaşla  oynamaktan hoşlanır.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4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 </a:t>
            </a:r>
            <a:endParaRPr b="0" lang="tr-T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5 yaş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Hareketli oyunlar, spor (jimnastik, yüzme)  ve dans, bedensel becerileri ve koordinasyonunu geliştirmek için çok yararlıdır.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Resim çizme-boyamada, anlatımda, ya da evde ufak-tefek işlere yardımlarında küçük başarılarını, hatta sadece gösterdiği gayretleri destekleyin.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ubTitle"/>
          </p:nvPr>
        </p:nvSpPr>
        <p:spPr>
          <a:xfrm>
            <a:off x="502920" y="210960"/>
            <a:ext cx="9062640" cy="4378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Gelişim 6. Yaş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Zaman kavramı gelişmiştir. Sabah, öğlen, akşam, dün- yarın gibi kavramları 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Doğadaki olayları merak edebilir: “gece nasıl oluyor?” “yağmur nasıl yağıyor?”, gibi.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Sizi ve sizin koyduğunuz kuralları arkadaşlarının anne-babalarınınkilerle karşılaştırabilir.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Başkalarının hoşuna gitmeye çalışır. Bu nedenle genellikle kurallara uygun davranır.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Yardımsız kendisi giyinebilir.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Çok sıkı olmayan düğmelerini ilikleyebilir.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Ayakkabılarını bağlayabilir.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Elişi makasıyla kağıt kesebilir.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Tek ayak üzerinde 1-2 kez sıçrayabilir.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6 yaş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Soru sormasını, etrafı araştırmasını destekleyin. Size soru sorduğunda bazen “sence nasıl (veya neden) olabilir?” şeklinde sorarak onu düşünmeye yönlendirin.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Her gün hareketli oyunlar oynayabileceği zaman ve mekanı düzenleyin.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Duygularını, öfkesini uygun şekilde ifade etmesine izin verin, haklı olduğu konularda ona hak verin.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Televizyonu günde bir saat ile sınırlayın.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Gelişim 7. Yaş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Yardımsız giyinebilir.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Eksiksiz bir çöp adam çizebilir.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Bazı cisimlerin ne olduğunu ona sorduğunuzda tanımlayabilir, ne işe yaradıklarını söyleyebilir. Örneğin: ıspanak  sebzedir, yenir; araba, insanları taşımaya yarar, gibi.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Paylaşmayı 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Kardeşlerini ve arkadaşlarını kıskanabilir.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Özellikle kendi cinsinden arkadaşlarla oynar.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Arkadaşıyla ortak oyunlar veya uğraşılar sürdürmeyi sever.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Erişkinleri taklit etmeyi sever.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93000"/>
              </a:lnSpc>
              <a:spcBef>
                <a:spcPts val="1474"/>
              </a:spcBef>
              <a:spcAft>
                <a:spcPts val="62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7 yaş için öneriler</a:t>
            </a: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Okula hazırlık olarak gideceği okulu önceden görmesi, okulun bir resminin  odasına asılması yararlıdır.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Okul döneminde yaşamında sınıf arkadaşları ve sınıf öğretmeni gibi yeni kişiler belirecektir. Diğerleri ile iyi ilişkiler kurabilme,i otoriteye uygun karşılık verme gibi becerilerin kazanılmasında okulun rolü büyüktür.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Çocuğunuz için arkadaşlar giderek daha fazla önem kazansa da yine de anne-babası çok önemlidir ve ailenin bir bireyi olmaktan hoşlanır.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Ödevlerini kendi kendine yapmalıdır. Ara sıra, ya da bitirdikten sonra sizin de bakmanız, çalışmasından, sorumluluklarını yerine getirmesinden memnun olduğunuzu belirtmeniz yerinde olur.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2920" y="22500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212529"/>
                </a:solidFill>
                <a:effectLst/>
                <a:uFillTx/>
                <a:latin typeface="Arial Black"/>
                <a:ea typeface="Segoe UI"/>
              </a:rPr>
              <a:t>Gelişim 8-9. Yaş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Arkadaşları ile ortak ilgi alanları olarak: koleksiyon yapma, çeşitli nesnelerin resmini biriktirme gibi.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Yarışmalı oyunları sever. Arkadaş grupları her iki cinsiyetten çocuklardan oluşur.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Banyoda, giyinip-soyunurken görülmekten kaçınma şeklinde utanma davranışları gösterebilir.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Kız çocuklarında ergenliğin ilk belirtisi olarak göğüs büyümesi başlayabilir.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502920" y="161640"/>
            <a:ext cx="9062640" cy="4477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10-12 Yaş Gelişimi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Boyu uzamaya başlar.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Bazı çocuklarda ergenliğin fiziksel belirtileri olarak   kızlarda göğüs gelişim, erkek çocuklarda cinsel organların büyümesi ve hafif kıllanma başlayabilir.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Bazı kız çocukları ilk adetlerini 11-12 yaşında görürler.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Çocuklar bu yaşlarda karşı cinse biraz daha fazla ilgi duyabilir.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Genel olarak arkadaşları daha fazla önem kazanır. Bir tane “en iyi arkadaşı” olabilir.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Arkadaşlarıyla ilşkileri birlikte oyun oynamak dışında birbirlerinin gereksinimlerini anlama, sırlarını paylaşma şeklinde ilerler.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Akıl, dürüstlük, ölüm gibi soyut kavramlar yerleşmeye başlar.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Anne/babanın sözünü genellikle dinler.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Başkaları ile konuşmayı sever.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02920" y="253440"/>
            <a:ext cx="9062640" cy="472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Okul Çağı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Doğru işler yaptığında ona övgü sözleri söyleyin.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İlgi alanlarına ve yeteneklerine uygun etkinlikler seçmesine yardımcı olun.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Sizinle konuşmaya ve duygularını size anlatmaya teşvik edin.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Çocuğunuzu okumaya teşvik edin, hoşuna giden kitapları kendisinin seçmesine izin verin.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Okul dışında spor, müzik, resim, doğayı inceleme, koleksiyon yapma, gibi ilgilerini destekleyin.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Açık havada oynayabilmesi için olanak ve zaman bulmanız önemlidir.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Günlük yaşamdaki kuralları onunla beraber belirleyin veya üzerinde konuşun: kuralların nedenlerini önce ona sorarak bulmasını, anlamasını sağlayın. Bu kurallara uymasının beklendiğini anlatın.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1100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Okul arkadaşlarının baskısını hissedebileceğini anlatın. Bu tür  baskılardan öncelikle size, size ulaşamadığında etrafındaki diğer erişkinlere söz etmeye teşvik edin ve o durumlarda ne yapabileceği üzerinde konuşun.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spcAft>
                <a:spcPts val="37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77360" y="-121680"/>
            <a:ext cx="9062640" cy="577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Ergenlik Dönemi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BEDENSEL, PSİKOSOSYAL VE ZİHİNSEL GELİŞİM DÖNEMİ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Hızlı boy uzaması kızlarda ortalama 12, erkeklerde 14 yaş civarında olur.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Uzama vücudun her bölümünde aynı zamanda başlamadığı için vücut oranlarında değişme olur:Bu durum  çene kemiklerinin yüzüne, bacaklarının gövdesine göre orantısız gözükmesine neden olabilir. Hormonların etkisiyle fiziksel değişim kıllanma, cinsel organların gelişmesi, kızlarda göğüs gelişimi, erkek çocuklarda ses değişimi gibi belirtilerle devam eder.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Bazı ergenlerde bu değişimler diğerlerinden daha erken ya da geç görülebilir. Her iki durum da ergenin arkadaşlarından farklı görünmesine, bu nedenle  akran zorbalığına uğramalarına yol açabilir.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Bu evrede görünüm çok önemlidir: boyunun basketbol oynayabilecek kadar uzun olup olmayacağını düşünme, mankenlere veya artistlere benzemeye özenme, görünüşünden hoşnut olmama çok yaygındır.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Yeme bozuklukları bu dönemde ortaya çıkabilir: görünümünden hoşnut olmama, zayıflamak için aşırı diyet ya da egzersiz yapma gibi davranışlara, hızlı kilo kaybı eşlik ediyorsa mutlaka doktora başvurunuz.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Duygusal olarak değişkendirler, bir gün neşeli, ertesi gün karamsar olabilirler.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"/>
          <p:cNvSpPr/>
          <p:nvPr/>
        </p:nvSpPr>
        <p:spPr>
          <a:xfrm>
            <a:off x="360000" y="360000"/>
            <a:ext cx="9605880" cy="49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8440" bIns="0" anchor="t">
            <a:normAutofit/>
          </a:bodyPr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Ergenlik Dönemi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Dürüstlük, bağlılık, ölüm gibi soyut kavramları benimser ve uygular.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Siyaset, felsefe, ve toplumsal olaylara ilgisi artar.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Uzun vadeli düşünmeye başlar.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Kendilerine hedefler belirler.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Kendilerini arkadaşları ile karşılaştırırlar.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Ergen, anne-babadan bağımsız olmak ister: fiziksel büyüme ile erişkin olgunluğuna ulaştığını düşünebilir ve her alanda bağımsızlık isteyebilir.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Bu nedenle ebeveynlerin ders çalışma, giyinme gibi konulardaki uyarıları onu rahatsız eder.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Arkadaşlarının etkisinde fazla kalır. Bir gruba dahil olmak isteyebilir.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Kız-erkek ilişkileri önem kazanır: aşık olabilir.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 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860000" y="0"/>
            <a:ext cx="9062640" cy="43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2920" y="64440"/>
            <a:ext cx="9062640" cy="467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1" lang="en-US" sz="1600" strike="noStrike" u="sng">
                <a:solidFill>
                  <a:srgbClr val="212529"/>
                </a:solidFill>
                <a:effectLst/>
                <a:uFillTx/>
                <a:latin typeface="Arial"/>
                <a:ea typeface="Segoe UI"/>
              </a:rPr>
              <a:t>Ergenlik için öneriler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Yeni alanlara, uğraşılara ilgi duymasını önemseyin, destekleyin, ona yardımcı olun.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Arkadaş grupları ile yapılan spor, müzik gibi sağlıklı  etkinliklere fırsat yaratın, teşvik edin.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Grup arkadaşlığının önemini anladığınızdan bahsedin, ancak grup içinde hayır diyebilme becerisini kazanmasına yardımcı olun.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Sorunlarını bir erişkinle konuşması için teşvik edin. Sizinle konuşmak istemeyebileceğini  kabul edin ve bunu çocuğunuza söyleyin.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Özgürlüklerini, kendisine açıklama yapmadan ve gereksiz yere kısıtlamayın.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en-US" sz="1600" strike="noStrike" u="none">
                <a:solidFill>
                  <a:srgbClr val="212529"/>
                </a:solidFill>
                <a:effectLst/>
                <a:uFillTx/>
                <a:latin typeface="Arial"/>
                <a:ea typeface="Poppins-Light;sans-serif"/>
              </a:rPr>
              <a:t>Kimliğini oluşturma süreci içinde, örnek alacağı bir erişkinin varlığı önemlidir. Başka çocukların ebeveynleri, spor koçları, öğretmenler, erişkin akrabalar örnek ve destek alabilecekleri erişkişnlerdir. </a:t>
            </a: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6"/>
              </a:spcBef>
              <a:spcAft>
                <a:spcPts val="1089"/>
              </a:spcAft>
              <a:tabLst>
                <a:tab algn="l" pos="0"/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tr-T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2433960" y="662760"/>
            <a:ext cx="5486040" cy="3657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Application>LibreOffice/25.8.2.2$Windows_X86_64 LibreOffice_project/d401f2107ccab8f924a8e2df40f573aab7605b6f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2026-09-14T12:47:21Z</dcterms:created>
  <dc:creator/>
  <dc:description/>
  <dc:language>tr-TR</dc:language>
  <cp:lastModifiedBy/>
  <dcterms:modified xsi:type="dcterms:W3CDTF">2026-09-24T13:50:08Z</dcterms:modified>
  <cp:revision>19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